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54"/>
  </p:notesMasterIdLst>
  <p:sldIdLst>
    <p:sldId id="301" r:id="rId2"/>
    <p:sldId id="299" r:id="rId3"/>
    <p:sldId id="323" r:id="rId4"/>
    <p:sldId id="325" r:id="rId5"/>
    <p:sldId id="324" r:id="rId6"/>
    <p:sldId id="326" r:id="rId7"/>
    <p:sldId id="327" r:id="rId8"/>
    <p:sldId id="331" r:id="rId9"/>
    <p:sldId id="330" r:id="rId10"/>
    <p:sldId id="333" r:id="rId11"/>
    <p:sldId id="334" r:id="rId12"/>
    <p:sldId id="335" r:id="rId13"/>
    <p:sldId id="336" r:id="rId14"/>
    <p:sldId id="363" r:id="rId15"/>
    <p:sldId id="337" r:id="rId16"/>
    <p:sldId id="304" r:id="rId17"/>
    <p:sldId id="338" r:id="rId18"/>
    <p:sldId id="339" r:id="rId19"/>
    <p:sldId id="353" r:id="rId20"/>
    <p:sldId id="340" r:id="rId21"/>
    <p:sldId id="356" r:id="rId22"/>
    <p:sldId id="355" r:id="rId23"/>
    <p:sldId id="354" r:id="rId24"/>
    <p:sldId id="352" r:id="rId25"/>
    <p:sldId id="357" r:id="rId26"/>
    <p:sldId id="300" r:id="rId27"/>
    <p:sldId id="302" r:id="rId28"/>
    <p:sldId id="322" r:id="rId29"/>
    <p:sldId id="358" r:id="rId30"/>
    <p:sldId id="360" r:id="rId31"/>
    <p:sldId id="361" r:id="rId32"/>
    <p:sldId id="359" r:id="rId33"/>
    <p:sldId id="362" r:id="rId34"/>
    <p:sldId id="350" r:id="rId35"/>
    <p:sldId id="366" r:id="rId36"/>
    <p:sldId id="370" r:id="rId37"/>
    <p:sldId id="351" r:id="rId38"/>
    <p:sldId id="368" r:id="rId39"/>
    <p:sldId id="369" r:id="rId40"/>
    <p:sldId id="382" r:id="rId41"/>
    <p:sldId id="376" r:id="rId42"/>
    <p:sldId id="345" r:id="rId43"/>
    <p:sldId id="377" r:id="rId44"/>
    <p:sldId id="383" r:id="rId45"/>
    <p:sldId id="378" r:id="rId46"/>
    <p:sldId id="379" r:id="rId47"/>
    <p:sldId id="380" r:id="rId48"/>
    <p:sldId id="346" r:id="rId49"/>
    <p:sldId id="371" r:id="rId50"/>
    <p:sldId id="344" r:id="rId51"/>
    <p:sldId id="384" r:id="rId52"/>
    <p:sldId id="38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A0203E-5A3D-46DD-9E08-06E4F55E49BE}">
          <p14:sldIdLst>
            <p14:sldId id="301"/>
            <p14:sldId id="299"/>
          </p14:sldIdLst>
        </p14:section>
        <p14:section name="Искусственный нейрон" id="{0FCFE817-CBDB-492D-B8C3-A7A34C8851A1}">
          <p14:sldIdLst>
            <p14:sldId id="323"/>
            <p14:sldId id="325"/>
            <p14:sldId id="324"/>
            <p14:sldId id="326"/>
            <p14:sldId id="327"/>
            <p14:sldId id="331"/>
            <p14:sldId id="330"/>
          </p14:sldIdLst>
        </p14:section>
        <p14:section name="Перцептрон" id="{B0265675-465B-4AB7-8837-4A92745C69B4}">
          <p14:sldIdLst>
            <p14:sldId id="333"/>
            <p14:sldId id="334"/>
            <p14:sldId id="335"/>
            <p14:sldId id="336"/>
            <p14:sldId id="363"/>
            <p14:sldId id="337"/>
          </p14:sldIdLst>
        </p14:section>
        <p14:section name="Нейронная сеть" id="{ECED0A79-9F9E-4E35-934C-9979D2733987}">
          <p14:sldIdLst>
            <p14:sldId id="304"/>
            <p14:sldId id="338"/>
          </p14:sldIdLst>
        </p14:section>
        <p14:section name="Нейронная сеть глубокого оучения" id="{B42FF097-E76F-4E33-9C87-B45236050C0E}">
          <p14:sldIdLst>
            <p14:sldId id="339"/>
            <p14:sldId id="353"/>
          </p14:sldIdLst>
        </p14:section>
        <p14:section name="Работа с датасетами" id="{681EF21A-EE88-40E6-9B82-B3FAC10A25F0}">
          <p14:sldIdLst>
            <p14:sldId id="340"/>
            <p14:sldId id="356"/>
            <p14:sldId id="355"/>
            <p14:sldId id="354"/>
            <p14:sldId id="352"/>
            <p14:sldId id="357"/>
          </p14:sldIdLst>
        </p14:section>
        <p14:section name="Google.Colab" id="{9CDFDE84-73A7-4452-B54D-51EC8FC2AFB7}">
          <p14:sldIdLst>
            <p14:sldId id="300"/>
            <p14:sldId id="302"/>
            <p14:sldId id="322"/>
            <p14:sldId id="358"/>
            <p14:sldId id="360"/>
            <p14:sldId id="361"/>
            <p14:sldId id="359"/>
            <p14:sldId id="362"/>
          </p14:sldIdLst>
        </p14:section>
        <p14:section name="Свёрточная нейронная сеть" id="{E78753E0-8346-4987-8B0B-F2B9D7ECFAFB}">
          <p14:sldIdLst>
            <p14:sldId id="350"/>
            <p14:sldId id="366"/>
            <p14:sldId id="370"/>
            <p14:sldId id="351"/>
            <p14:sldId id="368"/>
            <p14:sldId id="369"/>
            <p14:sldId id="382"/>
            <p14:sldId id="376"/>
          </p14:sldIdLst>
        </p14:section>
        <p14:section name="Рекуррентная нейронная сеть" id="{47BA2E69-B711-4A16-A06B-0CF40A58F062}">
          <p14:sldIdLst>
            <p14:sldId id="345"/>
            <p14:sldId id="377"/>
            <p14:sldId id="383"/>
            <p14:sldId id="378"/>
            <p14:sldId id="379"/>
            <p14:sldId id="380"/>
          </p14:sldIdLst>
        </p14:section>
        <p14:section name="Большие языковые модели" id="{E44D42B8-FCB7-4CA3-BB42-23A27150FB14}">
          <p14:sldIdLst>
            <p14:sldId id="346"/>
            <p14:sldId id="371"/>
          </p14:sldIdLst>
        </p14:section>
        <p14:section name="Нейросети-инструменты" id="{399C9FD0-4D1C-43F3-ABB5-F5789199961C}">
          <p14:sldIdLst>
            <p14:sldId id="344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23.07.2023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A5F4E-C8CA-41C5-8A48-DF6E0848E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90858-7A11-4546-9DFD-CA65887BF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9FF01-3318-427A-A356-517C57E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67C1D-8BCD-42F9-86D0-4D44CF00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59918-CEAA-42A6-9FEA-5223A6A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9B19F0-7986-4C17-A897-1C333825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E6B8972-50CF-403D-86DE-B585504497C8}"/>
              </a:ext>
            </a:extLst>
          </p:cNvPr>
          <p:cNvSpPr/>
          <p:nvPr/>
        </p:nvSpPr>
        <p:spPr>
          <a:xfrm rot="20721465">
            <a:off x="2909455" y="0"/>
            <a:ext cx="6862618" cy="68626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овина рамки 9">
            <a:extLst>
              <a:ext uri="{FF2B5EF4-FFF2-40B4-BE49-F238E27FC236}">
                <a16:creationId xmlns:a16="http://schemas.microsoft.com/office/drawing/2014/main" id="{21BE18AF-33A7-423B-8553-A4A98573A258}"/>
              </a:ext>
            </a:extLst>
          </p:cNvPr>
          <p:cNvSpPr/>
          <p:nvPr/>
        </p:nvSpPr>
        <p:spPr>
          <a:xfrm>
            <a:off x="3193472" y="1358178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оловина рамки 10">
            <a:extLst>
              <a:ext uri="{FF2B5EF4-FFF2-40B4-BE49-F238E27FC236}">
                <a16:creationId xmlns:a16="http://schemas.microsoft.com/office/drawing/2014/main" id="{EA20C4BB-A933-45D2-A8D4-004A9BD5C1DA}"/>
              </a:ext>
            </a:extLst>
          </p:cNvPr>
          <p:cNvSpPr/>
          <p:nvPr/>
        </p:nvSpPr>
        <p:spPr>
          <a:xfrm rot="10821465">
            <a:off x="6804849" y="2637449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2896-535E-460D-A3B8-42EB4D4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D9A242-B685-4039-BE26-4BEDD0BB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60A-AA11-4865-A341-9CF181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2626C-8BDD-456A-8351-D3DE39A2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CC26F-72BB-44A1-9CD9-D515E1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82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ECDDF-5039-4117-B4D3-51D2C9B2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CAA61-DEF6-4B9F-B666-A5E03ECA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6080-B39F-432F-B30A-28084299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4B3B5-1837-418A-B3F9-1966CCD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1CEAE1-E2FA-492B-9A87-92E75D3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0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6C270-C0D6-4E63-8BA9-EA8A59C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60BFDF-FF1F-45A7-AF16-E168F506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AD6A9-5794-4612-AF8F-D823CFAD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5BDC-2338-4A04-B534-47A8C3B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85294-6461-4B7A-B019-362698DD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76AE-F629-48A4-8F43-648EE9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FE37F-2E97-4D6F-A30B-E521B9CAA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221FF-9A48-49D8-ADE2-6066334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827EE-AFF1-4C07-BC30-720492F1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589EF-B36D-4043-BE9A-B4B488B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0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F9932-09EF-449E-9C9C-E7F9DC2A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14222-6C89-442D-A38B-3824DA20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30350-CD43-47DC-B1CA-5B030ECF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8055D-A40F-4C9A-B35E-C6057423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23.07.2023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28ACA5-E052-47F7-9167-4F25BEC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1FAF9B-F318-48BC-A421-13DEA24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AA4C5-7470-4091-AB2F-CB7B4116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233EE-CDCF-45BA-99E9-476A5381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54DBC-7DE6-4E33-A1AA-051C70C6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706F-A27F-4712-846C-07545349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BA8B75-A0C2-4CD0-B0EC-78817E120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962841-6163-4D7B-B313-3C9792F8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23.07.2023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6019BC-F9FD-49DC-88BE-B9207788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0EFD00-B0D0-43BB-BC53-07C7C5D8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08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BE4F-DFA0-4585-BBD5-EA2394E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C2A5F2-4411-4462-B64F-B0A3BDCA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23.07.2023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73240-8A17-4EA9-89FB-E8DF4F8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9962D2-A97E-46D0-A7C1-11A7050A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94D743-25A5-4FC1-8346-4CBDB980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23.07.2023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945C5-C290-4138-930C-8DE80F8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F625B-32FD-4F27-9E18-4D29D91A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01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0D317-6A1B-4687-B90B-ED5CE3E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549BB-B200-454D-854F-60F81DD5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03CE8-7AFF-4481-B459-46C8D747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B46D2-2BBB-46B9-968F-A8087DB7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23.07.2023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DC058-0998-4A73-8852-7D3B70D9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E87A8B-FA52-4051-8600-EF1DCEF2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53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219CC-91AF-4234-8AD9-A9C04E74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B067-068F-41EC-A2EF-B4729B8F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01C77-1D00-43E1-B6B8-9DB05B8C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04739-A9F8-40B8-9AE0-FF643310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23.07.2023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6ACB65-1679-4CE5-B934-32715FB5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22A7-86BC-4362-B3FD-E9701D3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9493F-E916-41A3-82F6-9CFC0DD3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1CF19-AAB1-45E0-BED4-444D7C63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D6994-9236-4AB3-9D7B-DAB1007E7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23.07.2023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C23A-5150-4B4B-8A4A-B09E8951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8B90-DCFD-42FB-9EB1-9B376B3A1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0F4C6-15E0-4A04-ABDF-818FE0D1CF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92CE2-9627-4270-AF7C-D231C4CA54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 flipH="1">
            <a:off x="11353800" y="0"/>
            <a:ext cx="8382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FF6ACA-F731-4944-92C6-489972B2BAE8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07C3D9-CAB8-4EAE-BE1E-91F04FDFF3FF}"/>
              </a:ext>
            </a:extLst>
          </p:cNvPr>
          <p:cNvSpPr/>
          <p:nvPr/>
        </p:nvSpPr>
        <p:spPr>
          <a:xfrm rot="10800000">
            <a:off x="1135380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pift6266/A06/refs/backprop_old.pd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-OBpiYLQOI&amp;ab_channel=%D0%9F%D1%80%D0%BE%D0%B3%D1%80%D0%B0%D0%BC%D0%BC%D0%BD%D1%8B%D0%B9%D0%9A%D0%BE%D1%8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hyperlink" Target="https://practicum.yandex.ru/blog/chto-takoe-neyronnye-set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yandex/articles/30726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ckworker.com/customer-blog/machine-learning-datasets/" TargetMode="External"/><Relationship Id="rId5" Type="http://schemas.openxmlformats.org/officeDocument/2006/relationships/hyperlink" Target="https://labelyourdata.com/articles/what-is-dataset-in-machine-learning" TargetMode="External"/><Relationship Id="rId4" Type="http://schemas.openxmlformats.org/officeDocument/2006/relationships/hyperlink" Target="https://practicum.yandex.ru/blog/dataset-dlya-mashinnogo-obucheniya-i-analiz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-guru.ru/excel/kak-preobrazovat-excel-v-csv-i-eksportirovat-faily-excel-v-format-csv-utf-8-456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oogle-colab-for-machine-learning-projects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machinelearning.com/keras-modeling-sequential-vs-functional-api/" TargetMode="External"/><Relationship Id="rId2" Type="http://schemas.openxmlformats.org/officeDocument/2006/relationships/hyperlink" Target="https://medium.com/analytics-vidhya/keras-model-sequential-api-vs-functional-api-fc1439a6fb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vidvan.com/tutorials/keras-layers/" TargetMode="External"/><Relationship Id="rId5" Type="http://schemas.openxmlformats.org/officeDocument/2006/relationships/hyperlink" Target="https://www.tensorflow.org/api_docs/python/tf/keras/layers/Layer" TargetMode="External"/><Relationship Id="rId4" Type="http://schemas.openxmlformats.org/officeDocument/2006/relationships/hyperlink" Target="https://keras.io/api/layers/#:~:text=Layers%20are%20the%20basic%20building,variables%20(the%20layer's%20weights)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Dropout#:~:text=The%20Dropout%20layer%20randomly%20sets,over%20all%20inputs%20is%20unchanged" TargetMode="External"/><Relationship Id="rId2" Type="http://schemas.openxmlformats.org/officeDocument/2006/relationships/hyperlink" Target="https://www.tensorflow.org/api_docs/python/tf/keras/layers/Den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_compilation.htm" TargetMode="External"/><Relationship Id="rId2" Type="http://schemas.openxmlformats.org/officeDocument/2006/relationships/hyperlink" Target="https://keras.io/api/models/model_training_api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9508/" TargetMode="External"/><Relationship Id="rId2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EUNTRdLhKk&amp;ab_channel=selfedu" TargetMode="External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machinelearningmastery.com/understanding-the-design-of-a-convolutional-neural-networ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87808/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layers/SimpleRN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rge_language_model" TargetMode="External"/><Relationship Id="rId2" Type="http://schemas.openxmlformats.org/officeDocument/2006/relationships/hyperlink" Target="https://www.nvidia.com/en-us/glossary/data-science/large-languag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what-are-large-language-model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GPT_onlinebot" TargetMode="External"/><Relationship Id="rId3" Type="http://schemas.openxmlformats.org/officeDocument/2006/relationships/hyperlink" Target="https://t.me/MdjrnBot" TargetMode="External"/><Relationship Id="rId7" Type="http://schemas.openxmlformats.org/officeDocument/2006/relationships/hyperlink" Target="https://pikabu.ru/story/besplatnyiy_gpt4_10185166" TargetMode="External"/><Relationship Id="rId2" Type="http://schemas.openxmlformats.org/officeDocument/2006/relationships/hyperlink" Target="https://stablediffusionwe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o_qURQ3jGM&amp;t=118s&amp;ab_channel=I-Tastic" TargetMode="External"/><Relationship Id="rId5" Type="http://schemas.openxmlformats.org/officeDocument/2006/relationships/hyperlink" Target="https://chat.openai.com/" TargetMode="External"/><Relationship Id="rId10" Type="http://schemas.openxmlformats.org/officeDocument/2006/relationships/hyperlink" Target="https://vectorizer.ai/" TargetMode="External"/><Relationship Id="rId4" Type="http://schemas.openxmlformats.org/officeDocument/2006/relationships/hyperlink" Target="https://t.me/kandinsky21_bot" TargetMode="External"/><Relationship Id="rId9" Type="http://schemas.openxmlformats.org/officeDocument/2006/relationships/hyperlink" Target="https://beta.monic.ai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box.ru/media/code/7-neyrosetey-dlya-programmistov-kak-pisat-kod-bystree-i-luchshe/" TargetMode="External"/><Relationship Id="rId2" Type="http://schemas.openxmlformats.org/officeDocument/2006/relationships/hyperlink" Target="https://pikabu.ru/story/30_neyrosetevyikh_instrumentov_dlya_obrabotki_104842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c.ru/marketing/638929-26-neyrosetey-dlya-kopirayterov-redaktorov-dizaynerov-i-marketologov-podbork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019C3-68DE-45AE-BA22-3C8B89A0A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862" y="3119818"/>
            <a:ext cx="6122276" cy="108207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3. Нейронные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3E899F-E4C8-4A3B-AE8A-024CC40FF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07" y="5667321"/>
            <a:ext cx="4572000" cy="954196"/>
          </a:xfrm>
        </p:spPr>
        <p:txBody>
          <a:bodyPr>
            <a:norm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15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499596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erceptron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восприятие) — математическая или компьютерная модель восприятия информации мозгом (кибернетическая модель мозга), предложенная Фрэнком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Розенблаттом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1958 году и впервые реализованная в виде электронной машины «Марк-1» в 1960 году.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стал одной из первых моделей нейросетей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«Марк-1» — первым в мире нейрокомпьютером.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состоит из трёх типов элементов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именно: поступающие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сигналы передаются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ассоциативным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реагирующим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схема перцептрона с тремя выходами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617"/>
            <a:ext cx="4678145" cy="371938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современной терминологии, перцептроны могут быть классифицированы как искусственные нейронные сети: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одним скрытым слоем;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пороговой передаточной функцией;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прямым распространением сигнала.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CED26CD-FFCF-409B-8CE5-2527A47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45" y="557019"/>
            <a:ext cx="6408884" cy="574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CB0B2-3EA6-4E56-877E-24A2B59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46" y="852617"/>
            <a:ext cx="6746788" cy="544063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852616"/>
            <a:ext cx="3917092" cy="55037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на рисунке справа показана простейшая нейросеть для распознавания цифр при ограниченном количестве поля.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каждой цифры своё соответствие заполняемых ячеек поля, а значит свой особенный паттерн «поведения».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 матрицу вероятностей, где для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 значение около единицы, а для остальных около нуля.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требуется просто вычислить индекс наибольшего значения в матрице.</a:t>
            </a:r>
          </a:p>
        </p:txBody>
      </p:sp>
    </p:spTree>
    <p:extLst>
      <p:ext uri="{BB962C8B-B14F-4D97-AF65-F5344CB8AC3E}">
        <p14:creationId xmlns:p14="http://schemas.microsoft.com/office/powerpoint/2010/main" val="81697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572925"/>
            <a:ext cx="10674178" cy="339810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 многослойных сетей рядом учёных, в том числе Д.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Румельхартом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был предложен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алгоритм обучения с учителем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проводящий сигнал ошибки, вычисленный выходами перцептрона, к его входам, слой за слоем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это самый популярный метод обучения многослойных перцептронов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Его преимущество в том, что он может обучить все слои нейронной сети, и его легко просчитать локально.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этот метод является очень долгим, к тому же, для его применения нужно, чтобы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нейронов была дифференцируемой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в перцептронах пришлось отказаться от бинарного сигнала, и пользоваться на входе непрерывными значениями.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99C56-A631-4F4A-83DC-C9B9A9CA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3467727"/>
            <a:ext cx="6856416" cy="3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D841FD-170A-482F-A848-123406F0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8" y="437164"/>
            <a:ext cx="4539452" cy="57832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73F8D-B3D0-479D-AB7B-BD6DAF0631DE}"/>
              </a:ext>
            </a:extLst>
          </p:cNvPr>
          <p:cNvSpPr txBox="1"/>
          <p:nvPr/>
        </p:nvSpPr>
        <p:spPr>
          <a:xfrm>
            <a:off x="838200" y="707354"/>
            <a:ext cx="513011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Джеффри Хинтон впервые изложил алгоритм обратного распространения ошибки для обучения нейронных сетей в 1986 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статье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опубликованной в журнале Nature.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ней приводилось основное правило цепи, в котором говорится, что если у вас есть 3 функции f, g и h, где f является функцией g, а g является функцией h, то производная f по h равна произведению производной f по g и производная от g по h. 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можно записать так: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E05A2A-17DE-4FF2-806A-7AF1E01C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8" y="5310187"/>
            <a:ext cx="2190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D550A-A8B3-499C-9EE4-CA5FEA6FD15C}"/>
              </a:ext>
            </a:extLst>
          </p:cNvPr>
          <p:cNvSpPr txBox="1"/>
          <p:nvPr/>
        </p:nvSpPr>
        <p:spPr>
          <a:xfrm>
            <a:off x="895865" y="726110"/>
            <a:ext cx="541953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Синапс 0 до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[[-1.16595599]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[-0.55935101]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[-1.99977125]]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Выходные данные после тренировки: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[[0.03199414]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[0.02586458]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[0.97899765]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[0.97398961]]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4427B-1FC4-46FA-AA70-713B6680850D}"/>
              </a:ext>
            </a:extLst>
          </p:cNvPr>
          <p:cNvSpPr txBox="1"/>
          <p:nvPr/>
        </p:nvSpPr>
        <p:spPr>
          <a:xfrm>
            <a:off x="5867861" y="868000"/>
            <a:ext cx="5096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При заданных значениях: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Синапс 0 после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[[ 7.25267094]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[-0.218983  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[-3.41023717]]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EF41BF-9716-4E37-A067-D2227E063F89}"/>
              </a:ext>
            </a:extLst>
          </p:cNvPr>
          <p:cNvSpPr txBox="1">
            <a:spLocks/>
          </p:cNvSpPr>
          <p:nvPr/>
        </p:nvSpPr>
        <p:spPr>
          <a:xfrm>
            <a:off x="780535" y="4819538"/>
            <a:ext cx="10515600" cy="1312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Важно! Посмотреть видео про ранее пройденный материал для его закрепления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https://www.youtube.com/watch?v=V-OBpiYLQOI&amp;ab_channel=%D0%9F%D1%80%D0%BE%D0%B3%D1%80%D0%B0%D0%BC%D0%BC%D0%BD%D1%8B%D0%B9%D0%9A%D0%BE%D1%82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96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(также искусственная нейронная сеть,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её программное или аппаратное воплощение,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построенная по принципу организации и функционирования биологических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сетей нервных клеток живого организма.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 представляет собой систему соединённых и взаимодействующих между собой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простых процессоров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искусственных нейронов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https://practicum.yandex.ru/blog/chto-takoe-neyronnye-seti/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https://en.wikipedia.org/wiki/Artificial_neural_network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Самое главное о нейронных сетях. Лекция в Яндексе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https://habr.com/ru/companies/yandex/articles/307260/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0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Схема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8" y="571822"/>
            <a:ext cx="10515600" cy="259890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сети не программируются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привычном смысле этого слова,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обучаются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Возможность обучения — одно из главных преимуществ нейронных сетей перед традиционными алгоритмами. Технически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заключается в нахождении коэффициентов связей между нейронами (весов)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C552D8C-04F7-4239-9B36-8E2D6DFE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8" y="1792459"/>
            <a:ext cx="5681659" cy="37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E019E-62C0-4F1F-B725-95200DE4306E}"/>
              </a:ext>
            </a:extLst>
          </p:cNvPr>
          <p:cNvSpPr txBox="1"/>
          <p:nvPr/>
        </p:nvSpPr>
        <p:spPr>
          <a:xfrm>
            <a:off x="782594" y="5419576"/>
            <a:ext cx="53134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простой нейросети. Зелёным цветом обозначены входные нейроны, голубым — скрытые нейроны, жёлтым — выходной нейрон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4CF2-C8DB-4756-8433-58BD1CE407F1}"/>
              </a:ext>
            </a:extLst>
          </p:cNvPr>
          <p:cNvSpPr txBox="1"/>
          <p:nvPr/>
        </p:nvSpPr>
        <p:spPr>
          <a:xfrm>
            <a:off x="6631069" y="2871662"/>
            <a:ext cx="4397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нейронная сеть это 3 слоя: входной, промежуточный (скрытый) и выходной. Простейший вариант нейросети – перцептрон, который ранее был изучен.</a:t>
            </a:r>
          </a:p>
        </p:txBody>
      </p:sp>
    </p:spTree>
    <p:extLst>
      <p:ext uri="{BB962C8B-B14F-4D97-AF65-F5344CB8AC3E}">
        <p14:creationId xmlns:p14="http://schemas.microsoft.com/office/powerpoint/2010/main" val="2210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9894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neural network (DNN) -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(ANN)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несколькими скрытыми слоями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входным и выходным слоями.</a:t>
            </a:r>
          </a:p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корректный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математических преобразований,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входные данные в выходные, независимо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или нелинейной корреляции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I vs. Machine Learning vs. Deep Learning vs. Neural Networks: What's the  Difference? | IBM">
            <a:extLst>
              <a:ext uri="{FF2B5EF4-FFF2-40B4-BE49-F238E27FC236}">
                <a16:creationId xmlns:a16="http://schemas.microsoft.com/office/drawing/2014/main" id="{24B16EE1-A45A-4405-9282-C31E6C38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7" y="2057950"/>
            <a:ext cx="6697717" cy="4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5F65E-60C8-4250-8995-640F52DB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56" y="2265808"/>
            <a:ext cx="4176913" cy="41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5039498" cy="543697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базовой концепцией для построения других специальных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(свёрточных, рекуррентных, больших языковых моделей и прочего).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наличию дополнительных скрытых слоёв реализуется нелинейность поиска решения или классификации.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93EEE-FD3C-43DF-8C03-3DBBB247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3" y="524996"/>
            <a:ext cx="5276918" cy="58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6525"/>
            <a:ext cx="10909873" cy="81298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158166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обработанный и структурированный массив данных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нём у каждого объекта есть конкретные свойства: признаки, связи между объектами или определённое место в выборке данных. Его используют, чтобы строить на основе данных гипотезы, делать выводы или обучать нейросети.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5E854-469F-4569-AB37-E3A92F53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35" y="2248930"/>
            <a:ext cx="6134414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сбора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114"/>
            <a:ext cx="5500816" cy="5516691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Вручную.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Люди лично, без всякой автоматизации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отсматривают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объекты и описывают их признаки. Так создают обучающие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 данных, которые изначально не структурированы. Например, именно так создают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распознавания изображений — люди смотрят фото и пишут, что конкретно на них изображено.</a:t>
            </a:r>
          </a:p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Автоматически.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сбора информации сразу заполняют заранее подготовленную таблицу структурированными данными. Например, так можно собрать датасет о демографии клиентов магазина на основе анкеты, которую они заполняют на сайте.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94B7ED-1172-4054-B9A8-B4BD4CF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9" y="711114"/>
            <a:ext cx="4962259" cy="52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767020"/>
            <a:ext cx="10515600" cy="5323960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Текстовые данные.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для чат-ботов, анализа настроений и пр..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аудиоданных.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биоакустики, звукового моделирования, распознавании речи или поиске музыки. 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видеоданных.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создания передового программного обеспечения для производства цифрового видео, такого как отслеживание движения, распознавание лиц и 3D-рендеринг. </a:t>
            </a:r>
          </a:p>
          <a:p>
            <a:pPr marL="0" indent="271463" algn="just">
              <a:buNone/>
            </a:pPr>
            <a:r>
              <a:rPr lang="ru-RU" sz="2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данных изображений.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сжатия и распознавания изображений, синтеза речи, обработки естественного языка и многого другого.</a:t>
            </a:r>
          </a:p>
          <a:p>
            <a:pPr marL="0" indent="271463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Числовые данные.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для обработки информации, построении моделей нелинейных систем и целей предсказания.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9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данных при обучении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590031"/>
            <a:ext cx="10515600" cy="3045677"/>
          </a:xfrm>
        </p:spPr>
        <p:txBody>
          <a:bodyPr>
            <a:normAutofit lnSpcReduction="10000"/>
          </a:bodyPr>
          <a:lstStyle/>
          <a:p>
            <a:pPr marL="0" indent="271463" algn="just">
              <a:buNone/>
            </a:pP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датасет не используется полностью для обучения модели нейросети.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абор данных разбивается на несколько частей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что нужно для проверки того, насколько хорошо прошло обучение модели. Эти выборки называются тренировочная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тестовой выборкой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также разбивается ещё 2 группы для целей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и целей проверки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271463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не используется для обучения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нужна для проверки конечной одели на точность работы. </a:t>
            </a:r>
          </a:p>
          <a:p>
            <a:pPr marL="0" indent="271463" algn="just">
              <a:buNone/>
            </a:pP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для коррекции весов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алгоритме обратного распространения ошибки, т.к. содержит правильное значение или метку, к которой нужно стремиться модели.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CF1CCD-7BA0-465D-9A9B-3DFF527F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88" y="3769714"/>
            <a:ext cx="5622402" cy="29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457200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с огромным количеством открытых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https://datasetsearch.research.google.com/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https://practicum.yandex.ru/blog/dataset-dlya-mashinnogo-obucheniya-i-analiza/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https://labelyourdata.com/articles/what-is-dataset-in-machine-learning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https://www.clickworker.com/customer-blog/machine-learning-datasets/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способ создать датасет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852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случае, если имеется набор данных, приставленных в виде чисел и зависимостей, то можно создать из этого датасет в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формате при помощи обычного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подробнее о </a:t>
            </a:r>
            <a:r>
              <a:rPr lang="ru-RU" sz="220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 создания можно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прочитать здесь: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https://office-guru.ru/excel/kak-preobrazovat-excel-v-csv-i-eksportirovat-faily-excel-v-format-csv-utf-8-456.html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скорее всего вы будете пользоваться русскоязычной версией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обязательно замените десятичный разделитель на точку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Ctrl + 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создайте кавычки для имён переменных.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-файла,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полученного в соответствии с инструкцией выше и код нейросети в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расположены в папке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17" y="104992"/>
            <a:ext cx="10453851" cy="105065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платформа для работы и библиотеки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35116"/>
            <a:ext cx="11238187" cy="54548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было сказано ранее наиболее оптимальный способ для реализации сложных алгоритмов машинного обучения, нейронных сетей и компьютерного зрения – использование фреймворков и специализированных библиотек.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платформу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информация по работе с платформой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https://machinelearningmastery.com/google-colab-for-machine-learning-projects/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B71E91-2F0D-4EB5-B922-E4000CEA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4" y="988189"/>
            <a:ext cx="6419869" cy="4719241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7" y="1403130"/>
            <a:ext cx="4947746" cy="430429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быстрого старта разработчики приготовили приветственный скрипт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Collaboratory Features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функционала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уже содержит в себе множество «встроенных» библиотек, большие вычислительные мощности и возможность интеграции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Google.Disk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93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E317FA-AD8F-40B8-8FE2-CE2F0E34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85"/>
            <a:ext cx="12192000" cy="55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11" y="82684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3" y="756418"/>
            <a:ext cx="7254860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архитектуры модели происходит при помощи следующего кода: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3E72-D4A3-4AFC-B2B6-CCC5B8BB15BE}"/>
              </a:ext>
            </a:extLst>
          </p:cNvPr>
          <p:cNvSpPr txBox="1"/>
          <p:nvPr/>
        </p:nvSpPr>
        <p:spPr>
          <a:xfrm>
            <a:off x="838200" y="1643980"/>
            <a:ext cx="7014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number_of_param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E6CD-A116-480A-BAAF-783D6482FFBE}"/>
              </a:ext>
            </a:extLst>
          </p:cNvPr>
          <p:cNvSpPr txBox="1"/>
          <p:nvPr/>
        </p:nvSpPr>
        <p:spPr>
          <a:xfrm>
            <a:off x="774633" y="4055597"/>
            <a:ext cx="73790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создание объекта нейросети, далее обращение к ней будет производиться по этому имени.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BAEE-F435-44E3-9E81-C80BF7F7C500}"/>
              </a:ext>
            </a:extLst>
          </p:cNvPr>
          <p:cNvSpPr txBox="1"/>
          <p:nvPr/>
        </p:nvSpPr>
        <p:spPr>
          <a:xfrm>
            <a:off x="838200" y="4928331"/>
            <a:ext cx="7379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tf</a:t>
            </a:r>
            <a:r>
              <a:rPr lang="ru-RU" dirty="0"/>
              <a:t> –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(был объявлен ранее)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фреймфорк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нейронными сетями и машинным обучением.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78B4BC-A3CB-477B-AB38-A8D1302E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14" y="695769"/>
            <a:ext cx="3342169" cy="55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286AD-E22B-4EEA-8D84-D63C5B8C70F9}"/>
              </a:ext>
            </a:extLst>
          </p:cNvPr>
          <p:cNvSpPr txBox="1"/>
          <p:nvPr/>
        </p:nvSpPr>
        <p:spPr>
          <a:xfrm>
            <a:off x="774633" y="5846055"/>
            <a:ext cx="73790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keras</a:t>
            </a:r>
            <a:r>
              <a:rPr lang="ru-RU" dirty="0"/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работы </a:t>
            </a:r>
            <a:r>
              <a:rPr lang="ru-RU" dirty="0"/>
              <a:t>с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96" y="136525"/>
            <a:ext cx="10515600" cy="604456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18384"/>
            <a:ext cx="10641725" cy="22243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— узел искусственной нейронной сети, являющийся упрощённой моделью естественного нейрона.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искусственный нейрон обычно представляют как некоторую нелинейную функцию от единственного аргумента — линейной комбинации всех входных сигналов. Данную функцию называют функцией активации. Полученный результат посылается на единственный выход.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266FF-5F0C-470A-8E18-6C4343FF2395}"/>
              </a:ext>
            </a:extLst>
          </p:cNvPr>
          <p:cNvSpPr txBox="1"/>
          <p:nvPr/>
        </p:nvSpPr>
        <p:spPr>
          <a:xfrm>
            <a:off x="6450726" y="3267465"/>
            <a:ext cx="49030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искусственного нейрона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Нейроны, выходные сигналы которых поступают на вход данному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Сумматор входных сигналов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Вычислитель передаточной функции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 Нейроны, на входы которых подаётся выходной сигнал данного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- веса входных сигналов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668047-2454-40D6-ADEC-511B5559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2" y="2831424"/>
            <a:ext cx="5298529" cy="39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2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515600" cy="544749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последовательная модель (слой за слоем) архитектуры нейросети, существует также ещё функциональная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про их разницу моно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https://medium.com/analytics-vidhya/keras-model-sequential-api-vs-functional-api-fc1439a6fb10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https://studymachinelearning.com/keras-modeling-sequential-vs-functional-api/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идут слои, подробнее о них можно почитать на сайте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https://keras.io/api/layers/#:~:text=Layers%20are%20the%20basic%20building,variables%20(the%20layer's%20weights)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сайте фреймворка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https://www.tensorflow.org/api_docs/python/tf/keras/layers/Layer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общее назначение всех основных типов слоёв можно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https://techvidvan.com/tutorials/keras-layers/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6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614064" cy="52942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tf.keras.layers.Flatten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– «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это вход, здесь определяется размер входных данных (количество переменных,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number_of_param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входов (Х), втрое значение – количество </a:t>
            </a:r>
            <a:r>
              <a:rPr lang="en-US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обычный </a:t>
            </a:r>
            <a:r>
              <a:rPr lang="ru-RU" sz="22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полносвязанный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сети, подробнее: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https://www.tensorflow.org/api_docs/python/tf/keras/layers/Dense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случайным образом устанавливает входные единицы на 0 с частотой скорости на каждом шаге во время обучения, что помогает предотвратить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перебучение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Входные данные, не установленные на 0, масштабируются на 1/(1 - скорость), так что сумма по всем входным данным остается неизменной, подробнее: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https://www.tensorflow.org/api_docs/python/tf/keras/layers/Dropout#:~:text=The%20Dropout%20layer%20randomly%20sets,over%20all%20inputs%20is%20unchanged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6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146567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компиляция (сборка) созданной модели происходит при помощи следующего кода: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B13F0-54E3-4A6F-B471-3508A3DB3C63}"/>
              </a:ext>
            </a:extLst>
          </p:cNvPr>
          <p:cNvSpPr txBox="1"/>
          <p:nvPr/>
        </p:nvSpPr>
        <p:spPr>
          <a:xfrm>
            <a:off x="1046984" y="1734606"/>
            <a:ext cx="10146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verbose=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shuffle =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B7CD38-2EE8-4B99-AB15-53CD1BCE5430}"/>
              </a:ext>
            </a:extLst>
          </p:cNvPr>
          <p:cNvSpPr txBox="1">
            <a:spLocks/>
          </p:cNvSpPr>
          <p:nvPr/>
        </p:nvSpPr>
        <p:spPr>
          <a:xfrm>
            <a:off x="640882" y="3429000"/>
            <a:ext cx="10146567" cy="1753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на сайте </a:t>
            </a:r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ru-RU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https://keras.io/api/models/model_training_apis/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 более простом изложении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https://www.tutorialspoint.com/keras/keras_model_compilation.htm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D380B-00F0-41E1-BB40-5F3BFD54093A}"/>
              </a:ext>
            </a:extLst>
          </p:cNvPr>
          <p:cNvSpPr txBox="1"/>
          <p:nvPr/>
        </p:nvSpPr>
        <p:spPr>
          <a:xfrm>
            <a:off x="981081" y="5024730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данные Х 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B8894-B401-42F5-AD0F-B5191BB7DDB8}"/>
              </a:ext>
            </a:extLst>
          </p:cNvPr>
          <p:cNvSpPr txBox="1"/>
          <p:nvPr/>
        </p:nvSpPr>
        <p:spPr>
          <a:xfrm>
            <a:off x="948130" y="5497820"/>
            <a:ext cx="98393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эпох обучения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размер пакета обучения,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отображение процесса обучения (0 – без аналитики, 1 – среднее количество данных, 2 – полный отчёт)</a:t>
            </a:r>
          </a:p>
        </p:txBody>
      </p:sp>
    </p:spTree>
    <p:extLst>
      <p:ext uri="{BB962C8B-B14F-4D97-AF65-F5344CB8AC3E}">
        <p14:creationId xmlns:p14="http://schemas.microsoft.com/office/powerpoint/2010/main" val="103248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75832-6659-468F-9260-AFBFDE28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8" y="950200"/>
            <a:ext cx="11366116" cy="50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5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938487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CNN) — специальная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искусственных нейронных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сетей, предложенная Яном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Лекуном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1988 году 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нацеленная на эффективное распознавание образов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входит в состав технологий глубокого обучения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свёрточных нейронных сетей заключается в чередовании свёрточных слоёв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субдискретизирующих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слоёв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слоёв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подвыборки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о работе сетей можно прочитать тут: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Wikipedia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https://habr.com/ru/articles/309508/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https://machinelearningmastery.com/understanding-the-design-of-a-convolutional-neural-network/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https://cs231n.github.io/convolutional-networks/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просмотра: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https://www.youtube.com/watch?v=CEUNTRdLhKk&amp;ab_channel=selfedu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23469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свёрточной нейронной сети (CNN) состоит из следующих основных компонентов: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Принимает входные данные, такие как изображения, и передает их в сеть для обработки.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свёртки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Применяет фильтры свёртки к входным данным для извлечения различных особенностей изображения.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активации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Применяют функцию активации, чтобы внести нелинейность в модель и повысить её способность к моделированию сложных зависимостей.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Уменьшает размерность выходных данных, сжимая информацию о выделенных особенностях. Обычно используется Max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Полносвязные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Принимают выходные данные из предыдущих слоев и выполняют классификацию или другие задачи машинного обучения. 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Генерирует окончательные результаты модели, которые могут быть интерпретированы в соответствии с конкретной задачей.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8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692875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CNN может быть глубокой, состоять из нескольких слоев свёртки 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слоев. Более глубокие сети способны извлекать более абстрактные и сложные признаки из входных данных.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9ED495D-EAC8-403C-AAB0-79D4DD06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03" y="1727379"/>
            <a:ext cx="8570364" cy="48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3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5385815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 сети получила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наличия операции свёртки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суть которой в том, что каждый фрагмент изображения умножается на матрицу (ядро) свёртки поэлементно, а результат суммируется и записывается в аналогичную позицию выходного изображения.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свёрточной нейронной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обычно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интерпретируется как переход от конкретных особенностей изображения к более абстрактным деталям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далее к ещё более абстрактным деталям вплоть до выделения понятий высокого уровня.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04B61-8742-4861-8322-56DFC077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67" y="562273"/>
            <a:ext cx="5165124" cy="4569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4E9E-963B-48C4-B68C-0344D12B915A}"/>
              </a:ext>
            </a:extLst>
          </p:cNvPr>
          <p:cNvSpPr txBox="1"/>
          <p:nvPr/>
        </p:nvSpPr>
        <p:spPr>
          <a:xfrm>
            <a:off x="6393591" y="5143721"/>
            <a:ext cx="53858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3D-анимация хода свёртки. Значения в ядре можно извлечь независимо друг от друга. Для периферийных областей входов применяются различные подходы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64040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примера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и его пояснение для построения собственной свёрточной нейронной сети для классификации цветов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найти по ссылке: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https://www.tensorflow.org/tutorials/images/classification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Русифицированная и адаптированная версия приведена в курсе, название «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предназначена для классификации 5 видов цветов: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ромашки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daisy)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одуванчики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dandelion)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розы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подсолнухи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sunflowers)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тюльпаны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tulips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фреймворка для машинного обучения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для работы с ним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свёрточной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8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3645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C86E3-E476-48DB-BFE3-1338D3975EDC}"/>
              </a:ext>
            </a:extLst>
          </p:cNvPr>
          <p:cNvSpPr txBox="1"/>
          <p:nvPr/>
        </p:nvSpPr>
        <p:spPr>
          <a:xfrm>
            <a:off x="838200" y="4180267"/>
            <a:ext cx="10233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Rescaling 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масштабирования входного изображения в диапазон от 0 до 1. Значение пикселей каждого из каналов определяются от 0 до 255, что нежелательно использовать для обучения сети.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для 2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(изображения), таже существует 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MaxPooling2D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пуллинга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обычный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</a:t>
            </a:r>
          </a:p>
          <a:p>
            <a:pPr algn="just"/>
            <a:endParaRPr lang="ru-RU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пояснения приведены в коде.</a:t>
            </a:r>
          </a:p>
        </p:txBody>
      </p:sp>
    </p:spTree>
    <p:extLst>
      <p:ext uri="{BB962C8B-B14F-4D97-AF65-F5344CB8AC3E}">
        <p14:creationId xmlns:p14="http://schemas.microsoft.com/office/powerpoint/2010/main" val="370266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3"/>
            <a:ext cx="10515600" cy="604456"/>
          </a:xfrm>
        </p:spPr>
        <p:txBody>
          <a:bodyPr>
            <a:noAutofit/>
          </a:bodyPr>
          <a:lstStyle/>
          <a:p>
            <a:pPr marL="0" indent="361950" algn="ctr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искусственного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709449"/>
            <a:ext cx="10641726" cy="85133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нейрон представляет собой взвешенный сумматор, единственный выход которого определяется через его входы и матрицу весов следующим образом: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/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/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/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соответственно на веса входах нейрона и сигналы входов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называется индуцированным локальным полем;</a:t>
                </a:r>
              </a:p>
              <a:p>
                <a:pPr algn="just"/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f(u)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передаточная функция;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дополнительный вход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соответствующий ему вес (используются для инициализации нейрона)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blipFill>
                <a:blip r:embed="rId4"/>
                <a:stretch>
                  <a:fillRect l="-756" t="-2397" r="-756" b="-61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CE7905-6599-4607-B2A4-003392DF29A3}"/>
              </a:ext>
            </a:extLst>
          </p:cNvPr>
          <p:cNvSpPr txBox="1"/>
          <p:nvPr/>
        </p:nvSpPr>
        <p:spPr>
          <a:xfrm>
            <a:off x="712075" y="4951015"/>
            <a:ext cx="104354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значения сигналов на входах нейрона считают заданными в интервале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[0,1]. Они могут быть либо дискретными (0 или 1), либо аналоговыми.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инициализацией подразумевается смещение активационной функции нейрона по горизонтальной оси, то есть формирование порога чувствительности нейрона.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9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5E009-1EC8-4137-92E9-AF5B0826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0" y="841328"/>
            <a:ext cx="5312761" cy="53998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7259AE-6F6F-42DC-B83D-09532C6A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14" y="961635"/>
            <a:ext cx="5002427" cy="51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87732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Предоставить код свёрточной нейронной сети для реализации классификации рукописных цифр на основе датасета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RNN) — вид нейронных сетей, где связи между элементами образуют направленную последовательность. Благодаря этому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 возможность обрабатывать серии событий во времени или последовательные пространственные цепочки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отличие от многослойных перцептронов, рекуррентные сети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использовать свою внутреннюю память для обработки последовательностей произвольной длины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применимы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таких задачах, где нечто целостное разбито на части, например: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рукописного текста или распознавание речи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материалы для чтения: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https://en.wikipedia.org/wiki/Recurrent_neural_network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https://habr.com/ru/articles/487808/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3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6353432" cy="511569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Прогнозирование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Языковое моделирование и генерация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Машинный перевод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речи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Генерация описаний изображений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Разметка 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Обобщение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для колл-центра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лиц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Приложение OCR (распознавание текста)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CF17E-81D0-4FAB-A881-59DB5764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05" y="562273"/>
            <a:ext cx="3645654" cy="24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F6909D-C6A3-4A30-A485-B13C5CB8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91" y="4916368"/>
            <a:ext cx="4419600" cy="19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385D0C-C1AF-4A21-B75A-E7492051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2" y="3625446"/>
            <a:ext cx="3632887" cy="25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4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4086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RNN имеет петлю обратной связи, как показано на первой части рисунка ниже. Цепь обратной связи, показанная в сером прямоугольнике, может быть развернута за 3 временных шага, вторая часть рисунка . Конечно, же можно изменить архитектуру так, чтобы сеть разворачивала k временных шагов.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Recurrent neural network. Compressed representation (top), unfolded network (bottom).">
            <a:extLst>
              <a:ext uri="{FF2B5EF4-FFF2-40B4-BE49-F238E27FC236}">
                <a16:creationId xmlns:a16="http://schemas.microsoft.com/office/drawing/2014/main" id="{A72E4A58-084C-4054-B2C8-579A3A290F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74" y="1993897"/>
            <a:ext cx="8811203" cy="418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66C71-785B-4877-A552-5BECEA3BA47C}"/>
              </a:ext>
            </a:extLst>
          </p:cNvPr>
          <p:cNvSpPr txBox="1"/>
          <p:nvPr/>
        </p:nvSpPr>
        <p:spPr>
          <a:xfrm>
            <a:off x="1383121" y="6230419"/>
            <a:ext cx="905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сеть. Сжатое представление (вверху), развернутая сеть (внизу).</a:t>
            </a:r>
          </a:p>
        </p:txBody>
      </p:sp>
    </p:spTree>
    <p:extLst>
      <p:ext uri="{BB962C8B-B14F-4D97-AF65-F5344CB8AC3E}">
        <p14:creationId xmlns:p14="http://schemas.microsoft.com/office/powerpoint/2010/main" val="2659181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indent="0" algn="just" fontAlgn="base">
              <a:lnSpc>
                <a:spcPts val="1800"/>
              </a:lnSpc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использованы следующие обозначения: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вход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простоты мы предполагаем, что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это скалярное значение с одним признаком. Идею можно расширить до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-мерного вектора признаков.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выход сети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Можно создать несколько выходов в сети.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Вектор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хранит значения скрытых единиц / состояний в момент времени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также называется текущим контекстом, m – количество скрытых единиц. Вектор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ru-RU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инициализируется нулем.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 входами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mxm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со скрытыми единицами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веса, связанные со скрытыми для вывода единицами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 рекуррентным слоем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со слоем прямой связи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</p:spPr>
            <p:txBody>
              <a:bodyPr>
                <a:normAutofit/>
              </a:bodyPr>
              <a:lstStyle/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каждом временном шаге мы можем развернуть сеть на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временных шагов, чтобы получить результат на временном шаге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+ 1. Развернутая сеть очень похожа на нейронную сеть прямого распространения. Прямоугольник в развернутой сети показывает, что операция выполняется. Так, например, с функцией активации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Выход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момент времени </a:t>
                </a:r>
                <a:r>
                  <a:rPr lang="en-US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вычисляется как:</a:t>
                </a:r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⋅</a:t>
                </a:r>
                <a:r>
                  <a:rPr lang="ru-RU" sz="2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скалярное произведение.</a:t>
                </a:r>
                <a:endParaRPr lang="ru-RU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  <a:blipFill>
                <a:blip r:embed="rId2"/>
                <a:stretch>
                  <a:fillRect l="-754" t="-742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8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Разбор примера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62273"/>
          </a:xfrm>
        </p:spPr>
        <p:txBody>
          <a:bodyPr>
            <a:normAutofit/>
          </a:bodyPr>
          <a:lstStyle/>
          <a:p>
            <a:pPr marL="0" indent="271463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Код программы приведен в курсе, название скрипта «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».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2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59BC2F-8319-4C1B-9F5E-EFC9CC66C64C}"/>
              </a:ext>
            </a:extLst>
          </p:cNvPr>
          <p:cNvSpPr txBox="1">
            <a:spLocks/>
          </p:cNvSpPr>
          <p:nvPr/>
        </p:nvSpPr>
        <p:spPr>
          <a:xfrm>
            <a:off x="925087" y="1125709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7E637-D6D4-40CA-B378-65099F847BF1}"/>
              </a:ext>
            </a:extLst>
          </p:cNvPr>
          <p:cNvSpPr txBox="1"/>
          <p:nvPr/>
        </p:nvSpPr>
        <p:spPr>
          <a:xfrm>
            <a:off x="838200" y="1717063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model = Sequential()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</a:t>
            </a:r>
          </a:p>
          <a:p>
            <a:endParaRPr lang="ru-R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Пример создания модели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demo_model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activation=[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338EED-37FC-4DDF-B51C-D416DDA70E18}"/>
              </a:ext>
            </a:extLst>
          </p:cNvPr>
          <p:cNvSpPr txBox="1">
            <a:spLocks/>
          </p:cNvSpPr>
          <p:nvPr/>
        </p:nvSpPr>
        <p:spPr>
          <a:xfrm>
            <a:off x="607541" y="5732291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71463" algn="just">
              <a:buFont typeface="Arial" panose="020B0604020202020204" pitchFamily="34" charset="0"/>
              <a:buNone/>
            </a:pP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model.add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…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здесь 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языковая модель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(Large language models, LLM)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языковая модель, состоящая из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множеством параметров (обычно миллиарды весовых коэффициентов и более),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обученной на большом количестве неразмеченного текста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обучения без учителя.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базируется на модифицированной рекуррентной нейронной сети.</a:t>
            </a:r>
          </a:p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–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LaMDA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https://www.nvidia.com/en-us/glossary/data-science/large-language-models/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https://en.wikipedia.org/wiki/Large_language_model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https://machinelearningmastery.com/what-are-large-language-models/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4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44" y="837454"/>
            <a:ext cx="6044514" cy="588402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 в основном представляют собой класс архитектур глубокого обучения, называемых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networks (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сетями-преобразователями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нейронная сеть, которая изучает контекст и значение, отслеживая отношения в последовательных данных, таких как слова в этом предложении.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обработать текст, его сначала необходимо преобразовать последовательность слов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токенезировать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Затем эти токены кодируются как числа и преобразуются во вложения, которые представляют собой представления токенов в векторном пространстве, сохраняющие их значение. Затем кодировщик в преобразователе преобразует вложения всех токенов в вектор контекста.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942601-AFA7-43E8-90C5-37A8E9A5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05" y="667265"/>
            <a:ext cx="4835921" cy="54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103"/>
            <a:ext cx="10373710" cy="548924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f(u)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 зависимость сигнала на выходе нейрона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взвешенной суммы сигналов на его входах. В большинстве случаев она является монотонно возрастающей и имеет область значений [−1,1] или [0,1].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существуют исключения. Также для некоторых алгоритмов обучения сети необходимо, чтобы она была непрерывно дифференцируемой на всей числовой оси.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полностью характеризуется своей передаточной функцией.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Использование различных передаточных функций позволяет вносить нелинейность в работу нейрона и в целом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Нейросети для бизнеса и не только Нейронные сети, Подборка, Midjourney, ChatGPT">
            <a:extLst>
              <a:ext uri="{FF2B5EF4-FFF2-40B4-BE49-F238E27FC236}">
                <a16:creationId xmlns:a16="http://schemas.microsoft.com/office/drawing/2014/main" id="{A593588F-7297-435D-843B-0B2A8B35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6" y="702715"/>
            <a:ext cx="4764061" cy="55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97FAA5-D59B-473B-B63A-7F9E93A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1" y="562273"/>
            <a:ext cx="6214199" cy="61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955957"/>
          </a:xfrm>
        </p:spPr>
        <p:txBody>
          <a:bodyPr>
            <a:normAutofit fontScale="92500" lnSpcReduction="20000"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Генерация изображений по описанию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https://stablediffusionweb.com/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https://t.me/MdjrnBot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https://t.me/kandinsky21_bot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Чат боты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https://chat.openai.com/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(получение доступа -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https://www.youtube.com/watch?v=7o_qURQ3jGM&amp;t=118s&amp;ab_channel=I-Tastic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ленивые, то можно ещё так: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https://pikabu.ru/story/besplatnyiy_gpt4_10185166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использовать бота 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https://t.me/GPT_onlinebot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58775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ИИ-экзаменатор, превращающий любой текст в готовые вопросы для тестирования⁠⁠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https://beta.monic.ai/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Векторизация растровых изображений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https://vectorizer.ai/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3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нейросетевых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инструментов для обработки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https://pikabu.ru/story/30_neyrosetevyikh_instrumentov_dlya_obrabotki_10484298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нейросетей для программистов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https://skillbox.ru/media/code/7-neyrosetey-dlya-programmistov-kak-pisat-kod-bystree-i-luchshe/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нейросетей для копирайтеров, редакторов, дизайнеров и маркетологов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https://vc.ru/marketing/638929-26-neyrosetey-dlya-kopirayterov-redaktorov-dizaynerov-i-marketologov-podborka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8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нейронов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979"/>
            <a:ext cx="10373710" cy="495037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нейроны классифицируют на основе их положения в топологии сети. Разделяют: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принимают исходный вектор, кодирующий входной сигнал. Как правило, эти нейроны не выполняют вычислительных операций, а просто передают полученный входной сигнал на выход, возможно, усилив или ослабив его;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представляют собой выходы сети. В выходных нейронах могут производиться какие-либо вычислительные операции;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выполняют основные вычислительные операции.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78827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Линейная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Сигнал на выходе нейрона линейно связан со взвешенной суммой сигналов на его входе.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/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𝑡𝑥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>
            <a:extLst>
              <a:ext uri="{FF2B5EF4-FFF2-40B4-BE49-F238E27FC236}">
                <a16:creationId xmlns:a16="http://schemas.microsoft.com/office/drawing/2014/main" id="{30DB5B83-C764-4DA7-8BF9-6C5F3A5CC14F}"/>
              </a:ext>
            </a:extLst>
          </p:cNvPr>
          <p:cNvSpPr txBox="1">
            <a:spLocks/>
          </p:cNvSpPr>
          <p:nvPr/>
        </p:nvSpPr>
        <p:spPr>
          <a:xfrm>
            <a:off x="727841" y="1946351"/>
            <a:ext cx="10373710" cy="135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параметр функции.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искусственных нейронных сетях со слоистой структурой нейроны с передаточными функциями такого типа, как правило, составляют входной слой.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53A98A-65ED-4A11-BE2C-9020B233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03" y="3178176"/>
            <a:ext cx="6123251" cy="330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3800326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функция активации с насыщением</a:t>
            </a:r>
          </a:p>
        </p:txBody>
      </p:sp>
    </p:spTree>
    <p:extLst>
      <p:ext uri="{BB962C8B-B14F-4D97-AF65-F5344CB8AC3E}">
        <p14:creationId xmlns:p14="http://schemas.microsoft.com/office/powerpoint/2010/main" val="196591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87" y="567321"/>
            <a:ext cx="10373710" cy="107953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Пороговая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 название — функция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Хевисайда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Представляет собой перепад. До тех пор, пока взвешенный сигнал на входе нейрона не достигает некоторого уровня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сигнал на выходе равен нулю.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сдвиг функции активации относительно горизонтальной оси.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Ввиду того, что данная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не является дифференцируемой на всей оси абсцисс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её нельзя использовать в сетях, обучающихся по алгоритму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обратного распространения ошибки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другим алгоритмам, требующим дифференцируемости передаточной функции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  <a:blipFill>
                <a:blip r:embed="rId2"/>
                <a:stretch>
                  <a:fillRect l="-764" t="-6545" r="-764" b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4371540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Пороговая функция активации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 = 0)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/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1 если 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0 иначе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44CA33-7118-4324-9323-0773AA73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6848"/>
            <a:ext cx="5575331" cy="2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32" y="698420"/>
            <a:ext cx="10373710" cy="168643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гладкая монотонная возрастающая нелинейная функция, имеющая форму буквы «S», которая часто применяется для «сглаживания» значений некоторой величины. В семейство функций класса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входят такие функции, как арктангенс, гиперболический тангенс и другие функции подобного вида.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4AF44-BB86-441A-AE0C-EAFEA9CD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0" y="3518922"/>
            <a:ext cx="5776589" cy="30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8B863-A794-4A97-B96E-D4B715212FB7}"/>
              </a:ext>
            </a:extLst>
          </p:cNvPr>
          <p:cNvSpPr txBox="1"/>
          <p:nvPr/>
        </p:nvSpPr>
        <p:spPr>
          <a:xfrm>
            <a:off x="6535569" y="4373673"/>
            <a:ext cx="45009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/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Арктангенс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2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blipFill>
                <a:blip r:embed="rId3"/>
                <a:stretch>
                  <a:fillRect l="-1791" t="-3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/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Гиперболический 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𝑡𝑔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– 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 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blipFill>
                <a:blip r:embed="rId4"/>
                <a:stretch>
                  <a:fillRect l="-2215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998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B15EA229-D205-4181-8E25-CE55E566A0BC}" vid="{AF078A3C-45F1-4054-9915-23EE7220F9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Тема12</Template>
  <TotalTime>1207</TotalTime>
  <Words>4631</Words>
  <Application>Microsoft Office PowerPoint</Application>
  <PresentationFormat>Широкоэкранный</PresentationFormat>
  <Paragraphs>398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Times New Roman</vt:lpstr>
      <vt:lpstr>Тема12</vt:lpstr>
      <vt:lpstr>Модуль 3. Нейронные сети</vt:lpstr>
      <vt:lpstr>Искусственный интеллект, машинное обучение, нейронные сети, глубокое обучение и компьютерное зрение. Разница </vt:lpstr>
      <vt:lpstr>Искусственный нейрон</vt:lpstr>
      <vt:lpstr>Математическая модель искусственного нейрона</vt:lpstr>
      <vt:lpstr>Передаточная функция нейрона</vt:lpstr>
      <vt:lpstr>Классификация нейронов</vt:lpstr>
      <vt:lpstr>Основные типы передаточных функций</vt:lpstr>
      <vt:lpstr>Основные типы передаточных функций</vt:lpstr>
      <vt:lpstr>Основные типы передаточных функций</vt:lpstr>
      <vt:lpstr>Перцептрон</vt:lpstr>
      <vt:lpstr>Логическая схема перцептрона с тремя выходами</vt:lpstr>
      <vt:lpstr>Представление работы</vt:lpstr>
      <vt:lpstr>Алгоритм обратного распространения ошибки</vt:lpstr>
      <vt:lpstr>Алгоритм обратного распространения ошибки</vt:lpstr>
      <vt:lpstr>Пример (скрипт «Perceptron»)</vt:lpstr>
      <vt:lpstr>Нейронная сеть. Принцип работы</vt:lpstr>
      <vt:lpstr>Нейронная сеть. Схема</vt:lpstr>
      <vt:lpstr>Нейросеть глубокого обучения (DNN)</vt:lpstr>
      <vt:lpstr>Нейросеть глубокого обучения (DNN)</vt:lpstr>
      <vt:lpstr>Датасет. Виды и способы работы с ним</vt:lpstr>
      <vt:lpstr>Способы сбора датасета</vt:lpstr>
      <vt:lpstr>Виды датасетов для машинного обучения</vt:lpstr>
      <vt:lpstr>Разделение данных при обучении</vt:lpstr>
      <vt:lpstr>Датасет. Виды и способы работы с ним</vt:lpstr>
      <vt:lpstr>Простой способ создать датасет</vt:lpstr>
      <vt:lpstr>Оптимальная платформа для работы и библиотеки машинного обучения</vt:lpstr>
      <vt:lpstr>Google. Colab. Внешний вид</vt:lpstr>
      <vt:lpstr>Google. Colab. Внешний вид</vt:lpstr>
      <vt:lpstr>Разбор кода из папки DL_Practise</vt:lpstr>
      <vt:lpstr>Разбор кода из папки DL_Practise</vt:lpstr>
      <vt:lpstr>Разбор кода из папки DL_Practise</vt:lpstr>
      <vt:lpstr>Разбор кода из папки DL_Practise</vt:lpstr>
      <vt:lpstr>Результат работы</vt:lpstr>
      <vt:lpstr>Свёрточная нейронная сеть</vt:lpstr>
      <vt:lpstr>Архитектура</vt:lpstr>
      <vt:lpstr>Архитектура</vt:lpstr>
      <vt:lpstr>Свёрточная нейронная сеть</vt:lpstr>
      <vt:lpstr>Разбор примера</vt:lpstr>
      <vt:lpstr>Модель CNN</vt:lpstr>
      <vt:lpstr>Результат</vt:lpstr>
      <vt:lpstr>Практическое задание</vt:lpstr>
      <vt:lpstr>Рекуррентная нейронная сеть</vt:lpstr>
      <vt:lpstr>Сферы использования</vt:lpstr>
      <vt:lpstr>Рекуррентная нейронная сеть</vt:lpstr>
      <vt:lpstr>Рекуррентная нейронная сеть</vt:lpstr>
      <vt:lpstr>Рекуррентная нейронная сеть</vt:lpstr>
      <vt:lpstr>Разбор примера</vt:lpstr>
      <vt:lpstr>Большие языковые модели</vt:lpstr>
      <vt:lpstr>Сферы использования и принцип работы</vt:lpstr>
      <vt:lpstr>Нейросети-инструменты</vt:lpstr>
      <vt:lpstr>Нейросети-инструменты</vt:lpstr>
      <vt:lpstr>Подборки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AnLi</cp:lastModifiedBy>
  <cp:revision>66</cp:revision>
  <dcterms:created xsi:type="dcterms:W3CDTF">2023-06-06T14:42:53Z</dcterms:created>
  <dcterms:modified xsi:type="dcterms:W3CDTF">2023-07-23T12:31:55Z</dcterms:modified>
</cp:coreProperties>
</file>